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4"/>
  </p:sldMasterIdLst>
  <p:notesMasterIdLst>
    <p:notesMasterId r:id="rId27"/>
  </p:notesMasterIdLst>
  <p:sldIdLst>
    <p:sldId id="256" r:id="rId5"/>
    <p:sldId id="288" r:id="rId6"/>
    <p:sldId id="258" r:id="rId7"/>
    <p:sldId id="257" r:id="rId8"/>
    <p:sldId id="259" r:id="rId9"/>
    <p:sldId id="285" r:id="rId10"/>
    <p:sldId id="286" r:id="rId11"/>
    <p:sldId id="260" r:id="rId12"/>
    <p:sldId id="261" r:id="rId13"/>
    <p:sldId id="263" r:id="rId14"/>
    <p:sldId id="273" r:id="rId15"/>
    <p:sldId id="264" r:id="rId16"/>
    <p:sldId id="284" r:id="rId17"/>
    <p:sldId id="265" r:id="rId18"/>
    <p:sldId id="266" r:id="rId19"/>
    <p:sldId id="267" r:id="rId20"/>
    <p:sldId id="268" r:id="rId21"/>
    <p:sldId id="269" r:id="rId22"/>
    <p:sldId id="270" r:id="rId23"/>
    <p:sldId id="271" r:id="rId24"/>
    <p:sldId id="287" r:id="rId25"/>
    <p:sldId id="27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352" autoAdjust="0"/>
  </p:normalViewPr>
  <p:slideViewPr>
    <p:cSldViewPr snapToGrid="0">
      <p:cViewPr varScale="1">
        <p:scale>
          <a:sx n="60" d="100"/>
          <a:sy n="60" d="100"/>
        </p:scale>
        <p:origin x="15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Hazendonk" userId="d80d1ef9-c8d4-4e24-a8f5-9a7d76050137" providerId="ADAL" clId="{C611B8DC-1F1D-4763-985C-E0A77754D433}"/>
    <pc:docChg chg="modSld">
      <pc:chgData name="Nicole Hazendonk" userId="d80d1ef9-c8d4-4e24-a8f5-9a7d76050137" providerId="ADAL" clId="{C611B8DC-1F1D-4763-985C-E0A77754D433}" dt="2023-05-22T14:09:52.982" v="11" actId="20577"/>
      <pc:docMkLst>
        <pc:docMk/>
      </pc:docMkLst>
      <pc:sldChg chg="modSp mod">
        <pc:chgData name="Nicole Hazendonk" userId="d80d1ef9-c8d4-4e24-a8f5-9a7d76050137" providerId="ADAL" clId="{C611B8DC-1F1D-4763-985C-E0A77754D433}" dt="2023-05-22T14:09:52.982" v="11" actId="20577"/>
        <pc:sldMkLst>
          <pc:docMk/>
          <pc:sldMk cId="2536092829" sldId="256"/>
        </pc:sldMkLst>
        <pc:spChg chg="mod">
          <ac:chgData name="Nicole Hazendonk" userId="d80d1ef9-c8d4-4e24-a8f5-9a7d76050137" providerId="ADAL" clId="{C611B8DC-1F1D-4763-985C-E0A77754D433}" dt="2023-05-22T14:09:49.220" v="3" actId="20577"/>
          <ac:spMkLst>
            <pc:docMk/>
            <pc:sldMk cId="2536092829" sldId="256"/>
            <ac:spMk id="2" creationId="{F2F31C50-70B3-40D5-989C-967321E05A64}"/>
          </ac:spMkLst>
        </pc:spChg>
        <pc:spChg chg="mod">
          <ac:chgData name="Nicole Hazendonk" userId="d80d1ef9-c8d4-4e24-a8f5-9a7d76050137" providerId="ADAL" clId="{C611B8DC-1F1D-4763-985C-E0A77754D433}" dt="2023-05-22T14:09:52.982" v="11" actId="20577"/>
          <ac:spMkLst>
            <pc:docMk/>
            <pc:sldMk cId="2536092829" sldId="256"/>
            <ac:spMk id="3" creationId="{3EBAD6CF-C401-48FB-9300-A86AC08DA39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42563-EA0B-42A0-9DE1-FF264D8A396C}" type="datetimeFigureOut">
              <a:rPr lang="nl-NL" smtClean="0"/>
              <a:t>22-5-2023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8FDCE-04D2-4494-921F-2E264488C305}" type="slidenum">
              <a:rPr lang="nl-NL" smtClean="0"/>
              <a:t>‹nr.›</a:t>
            </a:fld>
            <a:endParaRPr lang="nl-NL"/>
          </a:p>
        </p:txBody>
      </p:sp>
    </p:spTree>
    <p:extLst>
      <p:ext uri="{BB962C8B-B14F-4D97-AF65-F5344CB8AC3E}">
        <p14:creationId xmlns:p14="http://schemas.microsoft.com/office/powerpoint/2010/main" val="152527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l.wikipedia.org/wiki/Ademhalingsstelsel_(men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nl.wikipedia.org/wiki/Koolstofdioxid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https://www.lessonup.com/nl/lesson/qG3xDCsNQThAAeyqA?utm_source=app&amp;utm_campaign=shared-lesson-app&amp;utm_content=1643363899895&amp;utm_medium=shared-link</a:t>
            </a:r>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2</a:t>
            </a:fld>
            <a:endParaRPr lang="nl-NL"/>
          </a:p>
        </p:txBody>
      </p:sp>
    </p:spTree>
    <p:extLst>
      <p:ext uri="{BB962C8B-B14F-4D97-AF65-F5344CB8AC3E}">
        <p14:creationId xmlns:p14="http://schemas.microsoft.com/office/powerpoint/2010/main" val="110962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0" dirty="0" err="1">
                <a:solidFill>
                  <a:srgbClr val="202122"/>
                </a:solidFill>
                <a:effectLst/>
                <a:latin typeface="Arial" panose="020B0604020202020204" pitchFamily="34" charset="0"/>
              </a:rPr>
              <a:t>Kussmaul</a:t>
            </a:r>
            <a:r>
              <a:rPr lang="nl-NL" b="1" i="0" dirty="0">
                <a:solidFill>
                  <a:srgbClr val="202122"/>
                </a:solidFill>
                <a:effectLst/>
                <a:latin typeface="Arial" panose="020B0604020202020204" pitchFamily="34" charset="0"/>
              </a:rPr>
              <a:t>-ademhaling</a:t>
            </a:r>
            <a:r>
              <a:rPr lang="nl-NL" b="0" i="0" dirty="0">
                <a:solidFill>
                  <a:srgbClr val="202122"/>
                </a:solidFill>
                <a:effectLst/>
                <a:latin typeface="Arial" panose="020B0604020202020204" pitchFamily="34" charset="0"/>
              </a:rPr>
              <a:t> is een abnormaal (pathologisch) </a:t>
            </a:r>
            <a:r>
              <a:rPr lang="nl-NL" b="0" i="0" u="none" strike="noStrike" dirty="0">
                <a:solidFill>
                  <a:srgbClr val="0B0080"/>
                </a:solidFill>
                <a:effectLst/>
                <a:latin typeface="Arial" panose="020B0604020202020204" pitchFamily="34" charset="0"/>
                <a:hlinkClick r:id="rId3" tooltip="Ademhalingsstelsel (mens)"/>
              </a:rPr>
              <a:t>ademhalingspatroon</a:t>
            </a:r>
            <a:r>
              <a:rPr lang="nl-NL" b="0" i="0" dirty="0">
                <a:solidFill>
                  <a:srgbClr val="202122"/>
                </a:solidFill>
                <a:effectLst/>
                <a:latin typeface="Arial" panose="020B0604020202020204" pitchFamily="34" charset="0"/>
              </a:rPr>
              <a:t>, gekenmerkt door zeer diep, snakkend ademen. Het is een onbewust mechanisme dat dient om verzuring (acidose) te compenseren door zoveel mogelijk </a:t>
            </a:r>
            <a:r>
              <a:rPr lang="nl-NL" b="0" i="0" u="none" strike="noStrike" dirty="0">
                <a:solidFill>
                  <a:srgbClr val="0B0080"/>
                </a:solidFill>
                <a:effectLst/>
                <a:latin typeface="Arial" panose="020B0604020202020204" pitchFamily="34" charset="0"/>
                <a:hlinkClick r:id="rId4" tooltip="Koolstofdioxide"/>
              </a:rPr>
              <a:t>koolstofdioxide</a:t>
            </a:r>
            <a:r>
              <a:rPr lang="nl-NL" b="0" i="0" dirty="0">
                <a:solidFill>
                  <a:srgbClr val="202122"/>
                </a:solidFill>
                <a:effectLst/>
                <a:latin typeface="Arial" panose="020B0604020202020204" pitchFamily="34" charset="0"/>
              </a:rPr>
              <a:t> uit te ademen.</a:t>
            </a:r>
          </a:p>
          <a:p>
            <a:r>
              <a:rPr lang="nl-NL" b="0" i="0" dirty="0">
                <a:solidFill>
                  <a:srgbClr val="202122"/>
                </a:solidFill>
                <a:effectLst/>
                <a:latin typeface="Arial" panose="020B0604020202020204" pitchFamily="34" charset="0"/>
              </a:rPr>
              <a:t>Glucosegehalte in het bloed is hoog. </a:t>
            </a:r>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17</a:t>
            </a:fld>
            <a:endParaRPr lang="nl-NL"/>
          </a:p>
        </p:txBody>
      </p:sp>
    </p:spTree>
    <p:extLst>
      <p:ext uri="{BB962C8B-B14F-4D97-AF65-F5344CB8AC3E}">
        <p14:creationId xmlns:p14="http://schemas.microsoft.com/office/powerpoint/2010/main" val="3322035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dirty="0">
                <a:solidFill>
                  <a:srgbClr val="FFFFFF"/>
                </a:solidFill>
              </a:rPr>
              <a:t>- </a:t>
            </a:r>
            <a:r>
              <a:rPr lang="en-US" sz="1200" dirty="0" err="1">
                <a:solidFill>
                  <a:srgbClr val="FFFFFF"/>
                </a:solidFill>
              </a:rPr>
              <a:t>Glucosewaardes</a:t>
            </a:r>
            <a:r>
              <a:rPr lang="en-US" sz="1200" dirty="0">
                <a:solidFill>
                  <a:srgbClr val="FFFFFF"/>
                </a:solidFill>
              </a:rPr>
              <a:t> </a:t>
            </a:r>
            <a:r>
              <a:rPr lang="en-US" sz="1200" dirty="0" err="1">
                <a:solidFill>
                  <a:srgbClr val="FFFFFF"/>
                </a:solidFill>
              </a:rPr>
              <a:t>onder</a:t>
            </a:r>
            <a:r>
              <a:rPr lang="en-US" sz="1200" dirty="0">
                <a:solidFill>
                  <a:srgbClr val="FFFFFF"/>
                </a:solidFill>
              </a:rPr>
              <a:t> de 4</a:t>
            </a:r>
          </a:p>
          <a:p>
            <a:r>
              <a:rPr lang="en-US" sz="1200" dirty="0">
                <a:solidFill>
                  <a:srgbClr val="FFFFFF"/>
                </a:solidFill>
              </a:rPr>
              <a:t>- </a:t>
            </a:r>
            <a:r>
              <a:rPr lang="en-US" sz="1200" dirty="0" err="1">
                <a:solidFill>
                  <a:srgbClr val="FFFFFF"/>
                </a:solidFill>
              </a:rPr>
              <a:t>Gevaarlijker</a:t>
            </a:r>
            <a:r>
              <a:rPr lang="en-US" sz="1200" dirty="0">
                <a:solidFill>
                  <a:srgbClr val="FFFFFF"/>
                </a:solidFill>
              </a:rPr>
              <a:t> dan </a:t>
            </a:r>
            <a:r>
              <a:rPr lang="en-US" sz="1200" dirty="0" err="1">
                <a:solidFill>
                  <a:srgbClr val="FFFFFF"/>
                </a:solidFill>
              </a:rPr>
              <a:t>een</a:t>
            </a:r>
            <a:r>
              <a:rPr lang="en-US" sz="1200" dirty="0">
                <a:solidFill>
                  <a:srgbClr val="FFFFFF"/>
                </a:solidFill>
              </a:rPr>
              <a:t> hyper</a:t>
            </a:r>
          </a:p>
          <a:p>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19</a:t>
            </a:fld>
            <a:endParaRPr lang="nl-NL"/>
          </a:p>
        </p:txBody>
      </p:sp>
    </p:spTree>
    <p:extLst>
      <p:ext uri="{BB962C8B-B14F-4D97-AF65-F5344CB8AC3E}">
        <p14:creationId xmlns:p14="http://schemas.microsoft.com/office/powerpoint/2010/main" val="300814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Hyper: vanaf 6 als je nuchter bent en vanaf 7 als 2 uur na de maaltijd</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20</a:t>
            </a:fld>
            <a:endParaRPr lang="nl-NL"/>
          </a:p>
        </p:txBody>
      </p:sp>
    </p:spTree>
    <p:extLst>
      <p:ext uri="{BB962C8B-B14F-4D97-AF65-F5344CB8AC3E}">
        <p14:creationId xmlns:p14="http://schemas.microsoft.com/office/powerpoint/2010/main" val="2799006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https://www.lessonup.com/nl/lesson/zTip3rN2pn2vbSyLE?utm_source=app&amp;utm_campaign=shared-lesson-app&amp;utm_content=1643364051065&amp;utm_medium=shared-link</a:t>
            </a:r>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21</a:t>
            </a:fld>
            <a:endParaRPr lang="nl-NL"/>
          </a:p>
        </p:txBody>
      </p:sp>
    </p:spTree>
    <p:extLst>
      <p:ext uri="{BB962C8B-B14F-4D97-AF65-F5344CB8AC3E}">
        <p14:creationId xmlns:p14="http://schemas.microsoft.com/office/powerpoint/2010/main" val="1924386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22</a:t>
            </a:fld>
            <a:endParaRPr lang="nl-NL"/>
          </a:p>
        </p:txBody>
      </p:sp>
    </p:spTree>
    <p:extLst>
      <p:ext uri="{BB962C8B-B14F-4D97-AF65-F5344CB8AC3E}">
        <p14:creationId xmlns:p14="http://schemas.microsoft.com/office/powerpoint/2010/main" val="158663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Glucose halen we uit koolhydraten</a:t>
            </a:r>
          </a:p>
          <a:p>
            <a:endParaRPr lang="nl-NL" dirty="0"/>
          </a:p>
          <a:p>
            <a:r>
              <a:rPr lang="nl-NL" dirty="0"/>
              <a:t>glucose = dextrose = druivensuiker – </a:t>
            </a:r>
            <a:br>
              <a:rPr lang="nl-NL" dirty="0"/>
            </a:br>
            <a:r>
              <a:rPr lang="nl-NL" dirty="0"/>
              <a:t>fructose = vruchtensuiker – </a:t>
            </a:r>
            <a:br>
              <a:rPr lang="nl-NL" dirty="0"/>
            </a:br>
            <a:r>
              <a:rPr lang="nl-NL" dirty="0"/>
              <a:t>galactose, heeft geen Nederlandse naam</a:t>
            </a:r>
          </a:p>
          <a:p>
            <a:endParaRPr lang="nl-NL" dirty="0"/>
          </a:p>
          <a:p>
            <a:r>
              <a:rPr lang="nl-NL" dirty="0"/>
              <a:t>Je krijgt koolhydraten binnen via eten en drinken. Het lichaam, de maag en de darmen, zetten alle koolhydraten om in glucose.</a:t>
            </a:r>
          </a:p>
          <a:p>
            <a:endParaRPr lang="nl-NL" dirty="0"/>
          </a:p>
          <a:p>
            <a:r>
              <a:rPr lang="nl-NL" dirty="0"/>
              <a:t>Glucose gebruikt het lichaam als energie. Je zou glucose kunnen zien als brandstof. </a:t>
            </a:r>
          </a:p>
          <a:p>
            <a:r>
              <a:rPr lang="nl-NL" dirty="0"/>
              <a:t>Glucose zwemt in het bloed en moet uiteindelijk de cel in . Alles wat te veel is wordt als glycogeen opgeslagen in de lever of in de spieren. Is die opslag vol, dan krijg je dat welbekende vetje of bierbuik.</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4</a:t>
            </a:fld>
            <a:endParaRPr lang="nl-NL"/>
          </a:p>
        </p:txBody>
      </p:sp>
    </p:spTree>
    <p:extLst>
      <p:ext uri="{BB962C8B-B14F-4D97-AF65-F5344CB8AC3E}">
        <p14:creationId xmlns:p14="http://schemas.microsoft.com/office/powerpoint/2010/main" val="402551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 een maaltijd met koolhydraten stijgt de glucosespiegel in het bloed. Die stijging mag niet te lang duren. Glucose moet ook weer snel uit het bloed weg, het moet de cellen in. Daar is het nodig, voor de verbranding. Insuline moet ervoor zorgen dat glucose de cel in kan. Koolhydraten die een lange vertering nodig hebben voordat ze afgebroken zijn tot glucose, vinden we in brood, pasta, aardappelen en granen. Deze bestanddelen zorgen voor een geleidelijk stijging van de glucosespiegel in het bloed. 'Snelle suikers' zijn koolhydraten die geen enkele vertering nodig hebben (kant en klare glucose, dextrose) of maar één stap: 'kristalsuiker' (sacharose, een tweevoudige suiker). Het nuttigen van deze suikers leidt tot een snelle piek in de bloedglucosespiegel. </a:t>
            </a:r>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5</a:t>
            </a:fld>
            <a:endParaRPr lang="nl-NL"/>
          </a:p>
        </p:txBody>
      </p:sp>
    </p:spTree>
    <p:extLst>
      <p:ext uri="{BB962C8B-B14F-4D97-AF65-F5344CB8AC3E}">
        <p14:creationId xmlns:p14="http://schemas.microsoft.com/office/powerpoint/2010/main" val="193791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Losse glucose in darminhoud &gt; via darmslijmvlies in het bloed &gt; bloedglucosespiegel stijgt </a:t>
            </a:r>
          </a:p>
          <a:p>
            <a:endParaRPr lang="nl-NL" dirty="0"/>
          </a:p>
        </p:txBody>
      </p:sp>
      <p:sp>
        <p:nvSpPr>
          <p:cNvPr id="4" name="Tijdelijke aanduiding voor dianummer 3"/>
          <p:cNvSpPr>
            <a:spLocks noGrp="1"/>
          </p:cNvSpPr>
          <p:nvPr>
            <p:ph type="sldNum" sz="quarter" idx="5"/>
          </p:nvPr>
        </p:nvSpPr>
        <p:spPr/>
        <p:txBody>
          <a:bodyPr/>
          <a:lstStyle/>
          <a:p>
            <a:fld id="{4049B1B8-808E-436A-9BF0-95C648803F75}" type="slidenum">
              <a:rPr lang="nl-NL" smtClean="0"/>
              <a:t>7</a:t>
            </a:fld>
            <a:endParaRPr lang="nl-NL"/>
          </a:p>
        </p:txBody>
      </p:sp>
    </p:spTree>
    <p:extLst>
      <p:ext uri="{BB962C8B-B14F-4D97-AF65-F5344CB8AC3E}">
        <p14:creationId xmlns:p14="http://schemas.microsoft.com/office/powerpoint/2010/main" val="2494078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Alphacellen</a:t>
            </a:r>
            <a:r>
              <a:rPr lang="nl-NL" dirty="0"/>
              <a:t>: Glucagon</a:t>
            </a:r>
          </a:p>
          <a:p>
            <a:r>
              <a:rPr lang="nl-NL" dirty="0" err="1"/>
              <a:t>Betacellen</a:t>
            </a:r>
            <a:r>
              <a:rPr lang="nl-NL" dirty="0"/>
              <a:t>: Insuline</a:t>
            </a:r>
          </a:p>
          <a:p>
            <a:endParaRPr lang="nl-NL" dirty="0"/>
          </a:p>
          <a:p>
            <a:r>
              <a:rPr lang="nl-NL" dirty="0"/>
              <a:t>Insuline komt bij de cellen aan en zorgt dat de celwand opent voor glucose. Glucose kan de cel in en de cel heeft energie om zijn functie uit te oefenen. </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10</a:t>
            </a:fld>
            <a:endParaRPr lang="nl-NL"/>
          </a:p>
        </p:txBody>
      </p:sp>
    </p:spTree>
    <p:extLst>
      <p:ext uri="{BB962C8B-B14F-4D97-AF65-F5344CB8AC3E}">
        <p14:creationId xmlns:p14="http://schemas.microsoft.com/office/powerpoint/2010/main" val="207451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Insuline valt onder de hormonen en is opgebouwd uit eiwitten.</a:t>
            </a:r>
          </a:p>
          <a:p>
            <a:r>
              <a:rPr lang="nl-NL" dirty="0"/>
              <a:t>Daarom kun je het niet slikken. Want eiwitten worden gelijk opgenomen en verteerd</a:t>
            </a:r>
          </a:p>
          <a:p>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11</a:t>
            </a:fld>
            <a:endParaRPr lang="nl-NL"/>
          </a:p>
        </p:txBody>
      </p:sp>
    </p:spTree>
    <p:extLst>
      <p:ext uri="{BB962C8B-B14F-4D97-AF65-F5344CB8AC3E}">
        <p14:creationId xmlns:p14="http://schemas.microsoft.com/office/powerpoint/2010/main" val="35254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Ketonen in het bloed = giftige afvalstoffen  (brandstof gemaakt uit eiwit en vet </a:t>
            </a:r>
          </a:p>
          <a:p>
            <a:r>
              <a:rPr lang="nl-NL" dirty="0"/>
              <a:t>Gebeurt bij A. bij gezonde personen een beetje tijdens vasten/ zwaar sporten als glycogeen op is en bloedglucose teveel daalt </a:t>
            </a:r>
          </a:p>
          <a:p>
            <a:r>
              <a:rPr lang="nl-NL" dirty="0"/>
              <a:t>B. Diabeten: gebrek aan insuline/ insulineresistentie </a:t>
            </a:r>
          </a:p>
          <a:p>
            <a:endParaRPr lang="nl-NL" dirty="0"/>
          </a:p>
          <a:p>
            <a:r>
              <a:rPr lang="nl-NL" dirty="0"/>
              <a:t>Insuline maakt dik  </a:t>
            </a:r>
          </a:p>
        </p:txBody>
      </p:sp>
      <p:sp>
        <p:nvSpPr>
          <p:cNvPr id="4" name="Tijdelijke aanduiding voor dianummer 3"/>
          <p:cNvSpPr>
            <a:spLocks noGrp="1"/>
          </p:cNvSpPr>
          <p:nvPr>
            <p:ph type="sldNum" sz="quarter" idx="5"/>
          </p:nvPr>
        </p:nvSpPr>
        <p:spPr/>
        <p:txBody>
          <a:bodyPr/>
          <a:lstStyle/>
          <a:p>
            <a:fld id="{4049B1B8-808E-436A-9BF0-95C648803F75}" type="slidenum">
              <a:rPr lang="nl-NL" smtClean="0"/>
              <a:t>13</a:t>
            </a:fld>
            <a:endParaRPr lang="nl-NL"/>
          </a:p>
        </p:txBody>
      </p:sp>
    </p:spTree>
    <p:extLst>
      <p:ext uri="{BB962C8B-B14F-4D97-AF65-F5344CB8AC3E}">
        <p14:creationId xmlns:p14="http://schemas.microsoft.com/office/powerpoint/2010/main" val="204809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Werkt niet bij alcohol</a:t>
            </a:r>
          </a:p>
          <a:p>
            <a:r>
              <a:rPr lang="nl-NL" dirty="0"/>
              <a:t>Als levercellen kapot zijn</a:t>
            </a:r>
          </a:p>
          <a:p>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14</a:t>
            </a:fld>
            <a:endParaRPr lang="nl-NL"/>
          </a:p>
        </p:txBody>
      </p:sp>
    </p:spTree>
    <p:extLst>
      <p:ext uri="{BB962C8B-B14F-4D97-AF65-F5344CB8AC3E}">
        <p14:creationId xmlns:p14="http://schemas.microsoft.com/office/powerpoint/2010/main" val="78116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 deze hormonen werken insuline tegen en zorgen er vooral voor dat de lever heel snel glucose maakt uit de reserve aan glycogeen en uit aminozuren.</a:t>
            </a:r>
          </a:p>
          <a:p>
            <a:endParaRPr lang="nl-NL" dirty="0"/>
          </a:p>
        </p:txBody>
      </p:sp>
      <p:sp>
        <p:nvSpPr>
          <p:cNvPr id="4" name="Tijdelijke aanduiding voor dianummer 3"/>
          <p:cNvSpPr>
            <a:spLocks noGrp="1"/>
          </p:cNvSpPr>
          <p:nvPr>
            <p:ph type="sldNum" sz="quarter" idx="5"/>
          </p:nvPr>
        </p:nvSpPr>
        <p:spPr/>
        <p:txBody>
          <a:bodyPr/>
          <a:lstStyle/>
          <a:p>
            <a:fld id="{4138FDCE-04D2-4494-921F-2E264488C305}" type="slidenum">
              <a:rPr lang="nl-NL" smtClean="0"/>
              <a:t>15</a:t>
            </a:fld>
            <a:endParaRPr lang="nl-NL"/>
          </a:p>
        </p:txBody>
      </p:sp>
    </p:spTree>
    <p:extLst>
      <p:ext uri="{BB962C8B-B14F-4D97-AF65-F5344CB8AC3E}">
        <p14:creationId xmlns:p14="http://schemas.microsoft.com/office/powerpoint/2010/main" val="30994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D4A213A3-10E9-421F-81BE-56E0786AB515}" type="datetime2">
              <a:rPr lang="en-US" smtClean="0"/>
              <a:t>Monday, May 22, 2023</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2836849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3D5DABC0-2199-478F-BA77-33A651B6CB89}" type="datetime2">
              <a:rPr lang="en-US" smtClean="0"/>
              <a:t>Monday, May 22, 2023</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635964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D72230C6-DF61-47F4-B8C5-1B70E884BF06}" type="datetime2">
              <a:rPr lang="en-US" smtClean="0"/>
              <a:t>Monday, May 22, 2023</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252895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6B12B50C-7EEE-46CD-BAF7-BBC4026D959A}" type="datetime2">
              <a:rPr lang="en-US" smtClean="0"/>
              <a:t>Monday, May 22, 2023</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12408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hasCustomPrompt="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8D4211C4-AE09-4254-A5E3-6DA9B099C971}" type="datetime2">
              <a:rPr lang="en-US" smtClean="0"/>
              <a:t>Monday, May 22, 2023</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3320821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681742C3-E082-4760-93B2-E209268DD00C}" type="datetime2">
              <a:rPr lang="en-US" smtClean="0"/>
              <a:t>Monday, May 22, 2023</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345043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B6FC950-F824-48B9-B984-CAEE265865E5}" type="datetime2">
              <a:rPr lang="en-US" smtClean="0"/>
              <a:t>Monday, May 22, 2023</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346898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BC8E3A0F-68E7-4D17-BB84-ED1BA4F6AC6B}" type="datetime2">
              <a:rPr lang="en-US" smtClean="0"/>
              <a:t>Monday, May 22, 2023</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229962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EDB7BC4F-EDA1-4BA2-BFF3-FE5B31CCB58B}" type="datetime2">
              <a:rPr lang="en-US" smtClean="0"/>
              <a:t>Monday, May 22, 2023</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204747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3AAE694C-1394-4838-A564-7380835C2E77}" type="datetime2">
              <a:rPr lang="en-US" smtClean="0"/>
              <a:t>Monday, May 22, 2023</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245607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66AF89-5FBD-43DD-958D-A5C608AE2E2C}"/>
              </a:ext>
            </a:extLst>
          </p:cNvPr>
          <p:cNvSpPr>
            <a:spLocks noGrp="1"/>
          </p:cNvSpPr>
          <p:nvPr>
            <p:ph type="pic" idx="1"/>
          </p:nvPr>
        </p:nvSpPr>
        <p:spPr>
          <a:xfrm>
            <a:off x="5834742" y="858417"/>
            <a:ext cx="5520645" cy="50026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CAB84B19-1A00-4EDB-8425-E1827A377364}" type="datetime2">
              <a:rPr lang="en-US" smtClean="0"/>
              <a:t>Monday, May 22, 2023</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B9EAB3BA-07EE-4B64-A177-47C30D775877}" type="slidenum">
              <a:rPr lang="en-US" smtClean="0"/>
              <a:t>‹nr.›</a:t>
            </a:fld>
            <a:endParaRPr lang="en-US"/>
          </a:p>
        </p:txBody>
      </p:sp>
    </p:spTree>
    <p:extLst>
      <p:ext uri="{BB962C8B-B14F-4D97-AF65-F5344CB8AC3E}">
        <p14:creationId xmlns:p14="http://schemas.microsoft.com/office/powerpoint/2010/main" val="173274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0076A27-8146-4F75-9851-A83577C6FD8A}" type="datetime2">
              <a:rPr lang="en-US" smtClean="0"/>
              <a:t>Monday, May 22, 2023</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endParaRPr lang="en-US"/>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B9EAB3BA-07EE-4B64-A177-47C30D775877}" type="slidenum">
              <a:rPr lang="en-US" smtClean="0"/>
              <a:t>‹nr.›</a:t>
            </a:fld>
            <a:endParaRPr lang="en-US"/>
          </a:p>
        </p:txBody>
      </p:sp>
    </p:spTree>
    <p:extLst>
      <p:ext uri="{BB962C8B-B14F-4D97-AF65-F5344CB8AC3E}">
        <p14:creationId xmlns:p14="http://schemas.microsoft.com/office/powerpoint/2010/main" val="340916052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15" r:id="rId4"/>
    <p:sldLayoutId id="2147483716" r:id="rId5"/>
    <p:sldLayoutId id="2147483721" r:id="rId6"/>
    <p:sldLayoutId id="2147483717" r:id="rId7"/>
    <p:sldLayoutId id="2147483718" r:id="rId8"/>
    <p:sldLayoutId id="2147483719" r:id="rId9"/>
    <p:sldLayoutId id="2147483720" r:id="rId10"/>
    <p:sldLayoutId id="2147483722"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19DE0E-F039-443E-AF60-E4B6AA72D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4">
                  <a:alpha val="80000"/>
                </a:schemeClr>
              </a:gs>
              <a:gs pos="100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5">
                  <a:alpha val="0"/>
                </a:schemeClr>
              </a:gs>
              <a:gs pos="91000">
                <a:schemeClr val="accent2">
                  <a:alpha val="43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5638801" cy="6886827"/>
          </a:xfrm>
          <a:prstGeom prst="rect">
            <a:avLst/>
          </a:prstGeom>
          <a:gradFill>
            <a:gsLst>
              <a:gs pos="49000">
                <a:schemeClr val="accent6">
                  <a:lumMod val="75000"/>
                  <a:alpha val="0"/>
                </a:schemeClr>
              </a:gs>
              <a:gs pos="99000">
                <a:schemeClr val="accent6">
                  <a:alpha val="79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609180" y="724988"/>
            <a:ext cx="5121259" cy="5458067"/>
          </a:xfrm>
          <a:prstGeom prst="ellipse">
            <a:avLst/>
          </a:prstGeom>
          <a:gradFill>
            <a:gsLst>
              <a:gs pos="39000">
                <a:schemeClr val="accent4">
                  <a:lumMod val="20000"/>
                  <a:lumOff val="80000"/>
                  <a:alpha val="0"/>
                </a:schemeClr>
              </a:gs>
              <a:gs pos="100000">
                <a:schemeClr val="accent6">
                  <a:alpha val="2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2F31C50-70B3-40D5-989C-967321E05A64}"/>
              </a:ext>
            </a:extLst>
          </p:cNvPr>
          <p:cNvSpPr>
            <a:spLocks noGrp="1"/>
          </p:cNvSpPr>
          <p:nvPr>
            <p:ph type="ctrTitle"/>
          </p:nvPr>
        </p:nvSpPr>
        <p:spPr>
          <a:xfrm>
            <a:off x="920151" y="2920878"/>
            <a:ext cx="6292690" cy="2992576"/>
          </a:xfrm>
        </p:spPr>
        <p:txBody>
          <a:bodyPr anchor="t">
            <a:normAutofit/>
          </a:bodyPr>
          <a:lstStyle/>
          <a:p>
            <a:pPr algn="l"/>
            <a:r>
              <a:rPr lang="nl-NL" dirty="0">
                <a:solidFill>
                  <a:schemeClr val="bg1"/>
                </a:solidFill>
              </a:rPr>
              <a:t>Regeling van de bloedglucose</a:t>
            </a:r>
          </a:p>
        </p:txBody>
      </p:sp>
      <p:sp>
        <p:nvSpPr>
          <p:cNvPr id="3" name="Ondertitel 2">
            <a:extLst>
              <a:ext uri="{FF2B5EF4-FFF2-40B4-BE49-F238E27FC236}">
                <a16:creationId xmlns:a16="http://schemas.microsoft.com/office/drawing/2014/main" id="{3EBAD6CF-C401-48FB-9300-A86AC08DA395}"/>
              </a:ext>
            </a:extLst>
          </p:cNvPr>
          <p:cNvSpPr>
            <a:spLocks noGrp="1"/>
          </p:cNvSpPr>
          <p:nvPr>
            <p:ph type="subTitle" idx="1"/>
          </p:nvPr>
        </p:nvSpPr>
        <p:spPr>
          <a:xfrm>
            <a:off x="920151" y="1017038"/>
            <a:ext cx="5392495" cy="1248274"/>
          </a:xfrm>
        </p:spPr>
        <p:txBody>
          <a:bodyPr anchor="b">
            <a:normAutofit/>
          </a:bodyPr>
          <a:lstStyle/>
          <a:p>
            <a:pPr algn="l"/>
            <a:r>
              <a:rPr lang="nl-NL" sz="1400" dirty="0">
                <a:solidFill>
                  <a:schemeClr val="bg1"/>
                </a:solidFill>
              </a:rPr>
              <a:t>AFZ </a:t>
            </a:r>
          </a:p>
        </p:txBody>
      </p:sp>
      <p:pic>
        <p:nvPicPr>
          <p:cNvPr id="4" name="Picture 3">
            <a:extLst>
              <a:ext uri="{FF2B5EF4-FFF2-40B4-BE49-F238E27FC236}">
                <a16:creationId xmlns:a16="http://schemas.microsoft.com/office/drawing/2014/main" id="{AEEF0A6F-8F19-478A-AA8E-69BE4103DF6E}"/>
              </a:ext>
            </a:extLst>
          </p:cNvPr>
          <p:cNvPicPr>
            <a:picLocks noChangeAspect="1"/>
          </p:cNvPicPr>
          <p:nvPr/>
        </p:nvPicPr>
        <p:blipFill rotWithShape="1">
          <a:blip r:embed="rId2"/>
          <a:srcRect l="31074" r="31562"/>
          <a:stretch/>
        </p:blipFill>
        <p:spPr>
          <a:xfrm>
            <a:off x="8104092" y="10"/>
            <a:ext cx="4099858" cy="6857990"/>
          </a:xfrm>
          <a:prstGeom prst="rect">
            <a:avLst/>
          </a:prstGeom>
        </p:spPr>
      </p:pic>
    </p:spTree>
    <p:extLst>
      <p:ext uri="{BB962C8B-B14F-4D97-AF65-F5344CB8AC3E}">
        <p14:creationId xmlns:p14="http://schemas.microsoft.com/office/powerpoint/2010/main" val="2536092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1A132FCB-B5B4-417C-9E11-9813E1104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F7614F1-58A8-4F51-BE9E-460C2D12B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88577" y="1839884"/>
            <a:ext cx="8203421" cy="5017687"/>
          </a:xfrm>
          <a:prstGeom prst="rect">
            <a:avLst/>
          </a:prstGeom>
          <a:gradFill>
            <a:gsLst>
              <a:gs pos="0">
                <a:schemeClr val="accent5">
                  <a:alpha val="92000"/>
                </a:schemeClr>
              </a:gs>
              <a:gs pos="100000">
                <a:schemeClr val="accent2"/>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49972-ABE9-4305-8999-ABC76BCAA0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0">
                <a:schemeClr val="accent5">
                  <a:alpha val="3000"/>
                </a:schemeClr>
              </a:gs>
              <a:gs pos="100000">
                <a:schemeClr val="accent6">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Eilandjes van Langerhans vector illustratie. Illustratie bestaande uit  histologie - 39677481">
            <a:extLst>
              <a:ext uri="{FF2B5EF4-FFF2-40B4-BE49-F238E27FC236}">
                <a16:creationId xmlns:a16="http://schemas.microsoft.com/office/drawing/2014/main" id="{3BF20C00-981E-46D7-8E0E-3FF6FF6B211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22845" b="8263"/>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860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 name="Rectangle 153">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8" name="Rectangle 157">
            <a:extLst>
              <a:ext uri="{FF2B5EF4-FFF2-40B4-BE49-F238E27FC236}">
                <a16:creationId xmlns:a16="http://schemas.microsoft.com/office/drawing/2014/main" id="{8CF1B1A9-81D7-475B-9773-FA69E2D6C2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Overgewicht Aanpakken | Blog Metabolic Balance">
            <a:extLst>
              <a:ext uri="{FF2B5EF4-FFF2-40B4-BE49-F238E27FC236}">
                <a16:creationId xmlns:a16="http://schemas.microsoft.com/office/drawing/2014/main" id="{E8FD47D7-ACB9-4F5D-8655-75EBA89F792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60" name="Rectangle 159">
            <a:extLst>
              <a:ext uri="{FF2B5EF4-FFF2-40B4-BE49-F238E27FC236}">
                <a16:creationId xmlns:a16="http://schemas.microsoft.com/office/drawing/2014/main" id="{825938E3-FCDD-4147-B4EC-232316751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8" y="-808"/>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9AA75596-FA3D-4A75-A3CB-443E14CBF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FF5FBB9B-488E-47BA-9CA3-8CC9C7D157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E3574FE0-C6E5-4148-8CC5-56169A790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56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7C84F-BB56-440B-9F41-1E0770E3D906}"/>
              </a:ext>
            </a:extLst>
          </p:cNvPr>
          <p:cNvSpPr>
            <a:spLocks noGrp="1"/>
          </p:cNvSpPr>
          <p:nvPr>
            <p:ph type="title"/>
          </p:nvPr>
        </p:nvSpPr>
        <p:spPr/>
        <p:txBody>
          <a:bodyPr/>
          <a:lstStyle/>
          <a:p>
            <a:r>
              <a:rPr lang="nl-NL" dirty="0"/>
              <a:t>Overgebleven glucose</a:t>
            </a:r>
          </a:p>
        </p:txBody>
      </p:sp>
      <p:sp>
        <p:nvSpPr>
          <p:cNvPr id="3" name="Tijdelijke aanduiding voor inhoud 2">
            <a:extLst>
              <a:ext uri="{FF2B5EF4-FFF2-40B4-BE49-F238E27FC236}">
                <a16:creationId xmlns:a16="http://schemas.microsoft.com/office/drawing/2014/main" id="{7EF33BA8-E443-4697-933A-CF6A3CC5CB43}"/>
              </a:ext>
            </a:extLst>
          </p:cNvPr>
          <p:cNvSpPr>
            <a:spLocks noGrp="1"/>
          </p:cNvSpPr>
          <p:nvPr>
            <p:ph idx="1"/>
          </p:nvPr>
        </p:nvSpPr>
        <p:spPr/>
        <p:txBody>
          <a:bodyPr>
            <a:normAutofit/>
          </a:bodyPr>
          <a:lstStyle/>
          <a:p>
            <a:r>
              <a:rPr lang="nl-NL" sz="2800" dirty="0"/>
              <a:t>Wordt opgeslagen als glycogeen in de lever</a:t>
            </a:r>
          </a:p>
          <a:p>
            <a:r>
              <a:rPr lang="nl-NL" sz="2800" dirty="0"/>
              <a:t>Of in de spieren</a:t>
            </a:r>
          </a:p>
          <a:p>
            <a:r>
              <a:rPr lang="nl-NL" sz="2800" dirty="0"/>
              <a:t>Is dit vol: dan als vetje</a:t>
            </a:r>
          </a:p>
          <a:p>
            <a:endParaRPr lang="nl-NL" sz="2800" dirty="0"/>
          </a:p>
          <a:p>
            <a:r>
              <a:rPr lang="nl-NL" sz="2800" dirty="0"/>
              <a:t>Een gezond persoon plast geen glucose</a:t>
            </a:r>
          </a:p>
          <a:p>
            <a:r>
              <a:rPr lang="nl-NL" sz="2800" dirty="0"/>
              <a:t>Een persoon met diabetes wel</a:t>
            </a:r>
          </a:p>
          <a:p>
            <a:endParaRPr lang="nl-NL" sz="2800" dirty="0"/>
          </a:p>
        </p:txBody>
      </p:sp>
    </p:spTree>
    <p:extLst>
      <p:ext uri="{BB962C8B-B14F-4D97-AF65-F5344CB8AC3E}">
        <p14:creationId xmlns:p14="http://schemas.microsoft.com/office/powerpoint/2010/main" val="73385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F2FE5-BB9F-45A7-A553-9BA6485702CF}"/>
              </a:ext>
            </a:extLst>
          </p:cNvPr>
          <p:cNvSpPr>
            <a:spLocks noGrp="1"/>
          </p:cNvSpPr>
          <p:nvPr>
            <p:ph type="title"/>
          </p:nvPr>
        </p:nvSpPr>
        <p:spPr/>
        <p:txBody>
          <a:bodyPr/>
          <a:lstStyle/>
          <a:p>
            <a:r>
              <a:rPr lang="nl-NL" dirty="0"/>
              <a:t>Wat doet insuline? </a:t>
            </a:r>
          </a:p>
        </p:txBody>
      </p:sp>
      <p:sp>
        <p:nvSpPr>
          <p:cNvPr id="3" name="Tijdelijke aanduiding voor inhoud 2">
            <a:extLst>
              <a:ext uri="{FF2B5EF4-FFF2-40B4-BE49-F238E27FC236}">
                <a16:creationId xmlns:a16="http://schemas.microsoft.com/office/drawing/2014/main" id="{D5688AF7-8821-464B-AB01-C325E4F998F4}"/>
              </a:ext>
            </a:extLst>
          </p:cNvPr>
          <p:cNvSpPr>
            <a:spLocks noGrp="1"/>
          </p:cNvSpPr>
          <p:nvPr>
            <p:ph idx="1"/>
          </p:nvPr>
        </p:nvSpPr>
        <p:spPr/>
        <p:txBody>
          <a:bodyPr/>
          <a:lstStyle/>
          <a:p>
            <a:r>
              <a:rPr lang="nl-NL" dirty="0"/>
              <a:t>1. insuline zorgt voor de opname van glucose door de cel</a:t>
            </a:r>
          </a:p>
          <a:p>
            <a:r>
              <a:rPr lang="nl-NL" dirty="0"/>
              <a:t>2. insuline stimuleert de opstapeling van glucose (in de lever en spieren); glycogeen (brandstofreserve)</a:t>
            </a:r>
          </a:p>
          <a:p>
            <a:r>
              <a:rPr lang="nl-NL" dirty="0"/>
              <a:t>3. in de lever: remt omzetting van glycogeen in glucose + remt glucose uit eiwit en de verbranding van vetzuren; </a:t>
            </a:r>
            <a:r>
              <a:rPr lang="nl-NL" dirty="0" err="1"/>
              <a:t>keto</a:t>
            </a:r>
            <a:r>
              <a:rPr lang="nl-NL" dirty="0"/>
              <a:t> acidose wordt voorkomen</a:t>
            </a:r>
          </a:p>
          <a:p>
            <a:r>
              <a:rPr lang="nl-NL" dirty="0"/>
              <a:t>4. insuline bevordert opstapeling van vet in vetweefsel</a:t>
            </a:r>
          </a:p>
          <a:p>
            <a:endParaRPr lang="nl-NL" dirty="0"/>
          </a:p>
        </p:txBody>
      </p:sp>
    </p:spTree>
    <p:extLst>
      <p:ext uri="{BB962C8B-B14F-4D97-AF65-F5344CB8AC3E}">
        <p14:creationId xmlns:p14="http://schemas.microsoft.com/office/powerpoint/2010/main" val="282447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7864A-D8C2-4858-B1A2-19FD0D4590A5}"/>
              </a:ext>
            </a:extLst>
          </p:cNvPr>
          <p:cNvSpPr>
            <a:spLocks noGrp="1"/>
          </p:cNvSpPr>
          <p:nvPr>
            <p:ph type="title"/>
          </p:nvPr>
        </p:nvSpPr>
        <p:spPr/>
        <p:txBody>
          <a:bodyPr/>
          <a:lstStyle/>
          <a:p>
            <a:r>
              <a:rPr lang="nl-NL" dirty="0"/>
              <a:t>Glucagon</a:t>
            </a:r>
          </a:p>
        </p:txBody>
      </p:sp>
      <p:sp>
        <p:nvSpPr>
          <p:cNvPr id="3" name="Tijdelijke aanduiding voor inhoud 2">
            <a:extLst>
              <a:ext uri="{FF2B5EF4-FFF2-40B4-BE49-F238E27FC236}">
                <a16:creationId xmlns:a16="http://schemas.microsoft.com/office/drawing/2014/main" id="{D497D926-1001-47B3-922F-01D8D7C87F97}"/>
              </a:ext>
            </a:extLst>
          </p:cNvPr>
          <p:cNvSpPr>
            <a:spLocks noGrp="1"/>
          </p:cNvSpPr>
          <p:nvPr>
            <p:ph idx="1"/>
          </p:nvPr>
        </p:nvSpPr>
        <p:spPr/>
        <p:txBody>
          <a:bodyPr>
            <a:normAutofit/>
          </a:bodyPr>
          <a:lstStyle/>
          <a:p>
            <a:r>
              <a:rPr lang="nl-NL" sz="3200" dirty="0"/>
              <a:t>Wanneer het glucosegehalte te laag is, komt er uit de alvleesklier glucagon vrij</a:t>
            </a:r>
          </a:p>
          <a:p>
            <a:r>
              <a:rPr lang="nl-NL" sz="3200" dirty="0"/>
              <a:t>Glucagon zorgt ervoor dat opgeslagen glucose vrijkomt</a:t>
            </a:r>
          </a:p>
          <a:p>
            <a:r>
              <a:rPr lang="nl-NL" sz="3200" dirty="0"/>
              <a:t>Hierdoor stijgt het glucosegehalte</a:t>
            </a:r>
          </a:p>
          <a:p>
            <a:r>
              <a:rPr lang="nl-NL" sz="3200" dirty="0"/>
              <a:t>Wanneer werkt glucagon niet?</a:t>
            </a:r>
          </a:p>
          <a:p>
            <a:endParaRPr lang="nl-NL" sz="3200" dirty="0"/>
          </a:p>
          <a:p>
            <a:endParaRPr lang="nl-NL" sz="3200" dirty="0"/>
          </a:p>
          <a:p>
            <a:endParaRPr lang="nl-NL" sz="3200" dirty="0"/>
          </a:p>
          <a:p>
            <a:endParaRPr lang="nl-NL" sz="3200" dirty="0"/>
          </a:p>
        </p:txBody>
      </p:sp>
    </p:spTree>
    <p:extLst>
      <p:ext uri="{BB962C8B-B14F-4D97-AF65-F5344CB8AC3E}">
        <p14:creationId xmlns:p14="http://schemas.microsoft.com/office/powerpoint/2010/main" val="903028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45CF6-E885-4CC8-ADE9-811CAEF823E7}"/>
              </a:ext>
            </a:extLst>
          </p:cNvPr>
          <p:cNvSpPr>
            <a:spLocks noGrp="1"/>
          </p:cNvSpPr>
          <p:nvPr>
            <p:ph type="title"/>
          </p:nvPr>
        </p:nvSpPr>
        <p:spPr/>
        <p:txBody>
          <a:bodyPr/>
          <a:lstStyle/>
          <a:p>
            <a:r>
              <a:rPr lang="nl-NL" dirty="0"/>
              <a:t>Verhogen glucose</a:t>
            </a:r>
          </a:p>
        </p:txBody>
      </p:sp>
      <p:sp>
        <p:nvSpPr>
          <p:cNvPr id="3" name="Tijdelijke aanduiding voor inhoud 2">
            <a:extLst>
              <a:ext uri="{FF2B5EF4-FFF2-40B4-BE49-F238E27FC236}">
                <a16:creationId xmlns:a16="http://schemas.microsoft.com/office/drawing/2014/main" id="{1776406C-3B86-48EC-A72F-4D10AB5D734B}"/>
              </a:ext>
            </a:extLst>
          </p:cNvPr>
          <p:cNvSpPr>
            <a:spLocks noGrp="1"/>
          </p:cNvSpPr>
          <p:nvPr>
            <p:ph idx="1"/>
          </p:nvPr>
        </p:nvSpPr>
        <p:spPr/>
        <p:txBody>
          <a:bodyPr>
            <a:normAutofit/>
          </a:bodyPr>
          <a:lstStyle/>
          <a:p>
            <a:r>
              <a:rPr lang="nl-NL" sz="2800" dirty="0"/>
              <a:t>Glucagon (eilandjes van </a:t>
            </a:r>
            <a:r>
              <a:rPr lang="nl-NL" sz="2800" dirty="0" err="1"/>
              <a:t>Langerhans</a:t>
            </a:r>
            <a:r>
              <a:rPr lang="nl-NL" sz="2800" dirty="0"/>
              <a:t>, tegenhanger van Insuline)</a:t>
            </a:r>
          </a:p>
          <a:p>
            <a:r>
              <a:rPr lang="nl-NL" sz="2800" dirty="0"/>
              <a:t>Adrenaline uit de bijnier (bijniermerg)</a:t>
            </a:r>
          </a:p>
          <a:p>
            <a:r>
              <a:rPr lang="nl-NL" sz="2800" dirty="0"/>
              <a:t>Cortisol uit de bijnierschors</a:t>
            </a:r>
          </a:p>
          <a:p>
            <a:endParaRPr lang="nl-NL" sz="2800" dirty="0"/>
          </a:p>
          <a:p>
            <a:r>
              <a:rPr lang="nl-NL" sz="2800" dirty="0"/>
              <a:t>Deze hormonen werken insuline tegen en zorgen dat de lever snel glucose maakt uit glycogeen en aminozuren</a:t>
            </a:r>
          </a:p>
          <a:p>
            <a:endParaRPr lang="nl-NL" sz="2800" dirty="0"/>
          </a:p>
        </p:txBody>
      </p:sp>
    </p:spTree>
    <p:extLst>
      <p:ext uri="{BB962C8B-B14F-4D97-AF65-F5344CB8AC3E}">
        <p14:creationId xmlns:p14="http://schemas.microsoft.com/office/powerpoint/2010/main" val="2126575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EDEF4-0ABE-4E0A-8A2B-CEFF2170A11F}"/>
              </a:ext>
            </a:extLst>
          </p:cNvPr>
          <p:cNvSpPr>
            <a:spLocks noGrp="1"/>
          </p:cNvSpPr>
          <p:nvPr>
            <p:ph type="title"/>
          </p:nvPr>
        </p:nvSpPr>
        <p:spPr/>
        <p:txBody>
          <a:bodyPr/>
          <a:lstStyle/>
          <a:p>
            <a:r>
              <a:rPr lang="nl-NL" dirty="0"/>
              <a:t>Wat als glucose de cel niet in kan?</a:t>
            </a:r>
          </a:p>
        </p:txBody>
      </p:sp>
      <p:sp>
        <p:nvSpPr>
          <p:cNvPr id="3" name="Tijdelijke aanduiding voor inhoud 2">
            <a:extLst>
              <a:ext uri="{FF2B5EF4-FFF2-40B4-BE49-F238E27FC236}">
                <a16:creationId xmlns:a16="http://schemas.microsoft.com/office/drawing/2014/main" id="{D201DBFB-DC83-4F38-9DC0-C1552D7158B2}"/>
              </a:ext>
            </a:extLst>
          </p:cNvPr>
          <p:cNvSpPr>
            <a:spLocks noGrp="1"/>
          </p:cNvSpPr>
          <p:nvPr>
            <p:ph idx="1"/>
          </p:nvPr>
        </p:nvSpPr>
        <p:spPr/>
        <p:txBody>
          <a:bodyPr>
            <a:normAutofit/>
          </a:bodyPr>
          <a:lstStyle/>
          <a:p>
            <a:r>
              <a:rPr lang="nl-NL" sz="3200" dirty="0"/>
              <a:t>Glycogeenvoorraad wordt aangebroken</a:t>
            </a:r>
          </a:p>
          <a:p>
            <a:r>
              <a:rPr lang="nl-NL" sz="3200" dirty="0"/>
              <a:t>Is dit ook op? Over op verbranding eiwitten en vetten</a:t>
            </a:r>
          </a:p>
          <a:p>
            <a:r>
              <a:rPr lang="nl-NL" sz="3200" dirty="0"/>
              <a:t>Bij vetverbranding komen ketonen vrij</a:t>
            </a:r>
          </a:p>
          <a:p>
            <a:r>
              <a:rPr lang="nl-NL" sz="3200" dirty="0"/>
              <a:t>Lopen de ketonen te hoog op dan kan er een </a:t>
            </a:r>
            <a:r>
              <a:rPr lang="nl-NL" sz="3200" dirty="0" err="1"/>
              <a:t>keto-acidose</a:t>
            </a:r>
            <a:r>
              <a:rPr lang="nl-NL" sz="3200" dirty="0"/>
              <a:t> ontstaan</a:t>
            </a:r>
          </a:p>
          <a:p>
            <a:endParaRPr lang="nl-NL" sz="3200" dirty="0"/>
          </a:p>
        </p:txBody>
      </p:sp>
    </p:spTree>
    <p:extLst>
      <p:ext uri="{BB962C8B-B14F-4D97-AF65-F5344CB8AC3E}">
        <p14:creationId xmlns:p14="http://schemas.microsoft.com/office/powerpoint/2010/main" val="513202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34F3A-76C2-40C8-A033-01E454FB5A57}"/>
              </a:ext>
            </a:extLst>
          </p:cNvPr>
          <p:cNvSpPr>
            <a:spLocks noGrp="1"/>
          </p:cNvSpPr>
          <p:nvPr>
            <p:ph type="title"/>
          </p:nvPr>
        </p:nvSpPr>
        <p:spPr/>
        <p:txBody>
          <a:bodyPr/>
          <a:lstStyle/>
          <a:p>
            <a:r>
              <a:rPr lang="nl-NL" dirty="0"/>
              <a:t>Ketonen</a:t>
            </a:r>
          </a:p>
        </p:txBody>
      </p:sp>
      <p:sp>
        <p:nvSpPr>
          <p:cNvPr id="3" name="Tijdelijke aanduiding voor inhoud 2">
            <a:extLst>
              <a:ext uri="{FF2B5EF4-FFF2-40B4-BE49-F238E27FC236}">
                <a16:creationId xmlns:a16="http://schemas.microsoft.com/office/drawing/2014/main" id="{6AD30A9E-D545-4251-AABF-9513990D4B44}"/>
              </a:ext>
            </a:extLst>
          </p:cNvPr>
          <p:cNvSpPr>
            <a:spLocks noGrp="1"/>
          </p:cNvSpPr>
          <p:nvPr>
            <p:ph idx="1"/>
          </p:nvPr>
        </p:nvSpPr>
        <p:spPr/>
        <p:txBody>
          <a:bodyPr>
            <a:noAutofit/>
          </a:bodyPr>
          <a:lstStyle/>
          <a:p>
            <a:r>
              <a:rPr lang="nl-NL" sz="3200" dirty="0"/>
              <a:t>Ketonen zijn zure afvalproducten</a:t>
            </a:r>
          </a:p>
          <a:p>
            <a:r>
              <a:rPr lang="nl-NL" sz="3200" dirty="0"/>
              <a:t>Komen in het bloed terecht</a:t>
            </a:r>
          </a:p>
          <a:p>
            <a:r>
              <a:rPr lang="nl-NL" sz="3200" dirty="0"/>
              <a:t>PH daalt en je co2 stijgt </a:t>
            </a:r>
            <a:r>
              <a:rPr lang="nl-NL" sz="3200" dirty="0">
                <a:sym typeface="Wingdings" panose="05000000000000000000" pitchFamily="2" charset="2"/>
              </a:rPr>
              <a:t> acidose</a:t>
            </a:r>
          </a:p>
          <a:p>
            <a:r>
              <a:rPr lang="nl-NL" sz="3200" dirty="0">
                <a:sym typeface="Wingdings" panose="05000000000000000000" pitchFamily="2" charset="2"/>
              </a:rPr>
              <a:t>Compensatie acidose  hyperventileren  </a:t>
            </a:r>
            <a:r>
              <a:rPr lang="nl-NL" sz="3200" dirty="0" err="1">
                <a:sym typeface="Wingdings" panose="05000000000000000000" pitchFamily="2" charset="2"/>
              </a:rPr>
              <a:t>kussmaulademhaling</a:t>
            </a:r>
            <a:endParaRPr lang="nl-NL" sz="3200" dirty="0">
              <a:sym typeface="Wingdings" panose="05000000000000000000" pitchFamily="2" charset="2"/>
            </a:endParaRPr>
          </a:p>
          <a:p>
            <a:r>
              <a:rPr lang="nl-NL" sz="3200" dirty="0">
                <a:sym typeface="Wingdings" panose="05000000000000000000" pitchFamily="2" charset="2"/>
              </a:rPr>
              <a:t>En het glucosegehalte in het bloed? Is dit hoog of laag?</a:t>
            </a:r>
          </a:p>
          <a:p>
            <a:endParaRPr lang="nl-NL" sz="3200" dirty="0">
              <a:sym typeface="Wingdings" panose="05000000000000000000" pitchFamily="2" charset="2"/>
            </a:endParaRPr>
          </a:p>
        </p:txBody>
      </p:sp>
    </p:spTree>
    <p:extLst>
      <p:ext uri="{BB962C8B-B14F-4D97-AF65-F5344CB8AC3E}">
        <p14:creationId xmlns:p14="http://schemas.microsoft.com/office/powerpoint/2010/main" val="168285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77B75C-80E5-425B-BA87-79702A49595C}"/>
              </a:ext>
            </a:extLst>
          </p:cNvPr>
          <p:cNvSpPr>
            <a:spLocks noGrp="1"/>
          </p:cNvSpPr>
          <p:nvPr>
            <p:ph type="title"/>
          </p:nvPr>
        </p:nvSpPr>
        <p:spPr>
          <a:xfrm>
            <a:off x="4889500" y="491013"/>
            <a:ext cx="5880099" cy="1233488"/>
          </a:xfrm>
        </p:spPr>
        <p:txBody>
          <a:bodyPr/>
          <a:lstStyle/>
          <a:p>
            <a:r>
              <a:rPr lang="nl-NL" dirty="0"/>
              <a:t>Hyperglykemie</a:t>
            </a:r>
          </a:p>
        </p:txBody>
      </p:sp>
      <p:sp>
        <p:nvSpPr>
          <p:cNvPr id="3" name="Tijdelijke aanduiding voor inhoud 2">
            <a:extLst>
              <a:ext uri="{FF2B5EF4-FFF2-40B4-BE49-F238E27FC236}">
                <a16:creationId xmlns:a16="http://schemas.microsoft.com/office/drawing/2014/main" id="{26AD3B0E-5E50-43C7-817D-49A9F9D21443}"/>
              </a:ext>
            </a:extLst>
          </p:cNvPr>
          <p:cNvSpPr>
            <a:spLocks noGrp="1"/>
          </p:cNvSpPr>
          <p:nvPr>
            <p:ph idx="1"/>
          </p:nvPr>
        </p:nvSpPr>
        <p:spPr>
          <a:xfrm>
            <a:off x="4973778" y="2006601"/>
            <a:ext cx="5575300" cy="4166118"/>
          </a:xfrm>
        </p:spPr>
        <p:txBody>
          <a:bodyPr>
            <a:normAutofit/>
          </a:bodyPr>
          <a:lstStyle/>
          <a:p>
            <a:r>
              <a:rPr lang="nl-NL" sz="3600" dirty="0"/>
              <a:t>- Cellen kunnen glucose niet opnemen </a:t>
            </a:r>
          </a:p>
          <a:p>
            <a:r>
              <a:rPr lang="nl-NL" sz="3600" dirty="0"/>
              <a:t>- Glucose hoopt op in het bloed </a:t>
            </a:r>
          </a:p>
          <a:p>
            <a:r>
              <a:rPr lang="nl-NL" sz="3600" dirty="0"/>
              <a:t>- Bloedsuiker stijgt</a:t>
            </a:r>
            <a:endParaRPr lang="nl-NL" sz="3600" dirty="0">
              <a:sym typeface="Wingdings" panose="05000000000000000000" pitchFamily="2" charset="2"/>
            </a:endParaRPr>
          </a:p>
          <a:p>
            <a:endParaRPr lang="nl-NL" sz="3600" dirty="0"/>
          </a:p>
        </p:txBody>
      </p:sp>
      <p:pic>
        <p:nvPicPr>
          <p:cNvPr id="5" name="Picture 2" descr="Afbeeldingsresultaat voor hyperglykemie">
            <a:extLst>
              <a:ext uri="{FF2B5EF4-FFF2-40B4-BE49-F238E27FC236}">
                <a16:creationId xmlns:a16="http://schemas.microsoft.com/office/drawing/2014/main" id="{038F4B32-ACBF-420A-829C-4468F9F312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1" r="1" b="1"/>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851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3A25CC-E017-49CB-823C-51A0B4BB7199}"/>
              </a:ext>
            </a:extLst>
          </p:cNvPr>
          <p:cNvSpPr>
            <a:spLocks noGrp="1"/>
          </p:cNvSpPr>
          <p:nvPr>
            <p:ph type="title"/>
          </p:nvPr>
        </p:nvSpPr>
        <p:spPr/>
        <p:txBody>
          <a:bodyPr/>
          <a:lstStyle/>
          <a:p>
            <a:r>
              <a:rPr lang="nl-NL" dirty="0"/>
              <a:t>Hypoglykemie</a:t>
            </a:r>
          </a:p>
        </p:txBody>
      </p:sp>
      <p:pic>
        <p:nvPicPr>
          <p:cNvPr id="5" name="Picture 2" descr="Afbeeldingsresultaat voor hypoglykemie">
            <a:extLst>
              <a:ext uri="{FF2B5EF4-FFF2-40B4-BE49-F238E27FC236}">
                <a16:creationId xmlns:a16="http://schemas.microsoft.com/office/drawing/2014/main" id="{E399164E-E9BF-4D44-90BE-9BDDC16EB6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697603" y="-171798"/>
            <a:ext cx="4914900" cy="7029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635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1DD8D-FA89-4FAF-B0FF-35EFBE3D7E20}"/>
              </a:ext>
            </a:extLst>
          </p:cNvPr>
          <p:cNvSpPr>
            <a:spLocks noGrp="1"/>
          </p:cNvSpPr>
          <p:nvPr>
            <p:ph type="title"/>
          </p:nvPr>
        </p:nvSpPr>
        <p:spPr/>
        <p:txBody>
          <a:bodyPr/>
          <a:lstStyle/>
          <a:p>
            <a:r>
              <a:rPr lang="nl-NL" dirty="0"/>
              <a:t> </a:t>
            </a:r>
          </a:p>
        </p:txBody>
      </p:sp>
      <p:sp>
        <p:nvSpPr>
          <p:cNvPr id="3" name="Tijdelijke aanduiding voor inhoud 2">
            <a:extLst>
              <a:ext uri="{FF2B5EF4-FFF2-40B4-BE49-F238E27FC236}">
                <a16:creationId xmlns:a16="http://schemas.microsoft.com/office/drawing/2014/main" id="{27A89595-B19D-459A-A068-B75EB7E9FF91}"/>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BD790127-3A20-443F-86CC-A31361B82B9B}"/>
              </a:ext>
            </a:extLst>
          </p:cNvPr>
          <p:cNvPicPr>
            <a:picLocks noChangeAspect="1"/>
          </p:cNvPicPr>
          <p:nvPr/>
        </p:nvPicPr>
        <p:blipFill>
          <a:blip r:embed="rId3"/>
          <a:stretch>
            <a:fillRect/>
          </a:stretch>
        </p:blipFill>
        <p:spPr>
          <a:xfrm>
            <a:off x="0" y="0"/>
            <a:ext cx="12192000" cy="6858000"/>
          </a:xfrm>
          <a:prstGeom prst="rect">
            <a:avLst/>
          </a:prstGeom>
        </p:spPr>
      </p:pic>
      <p:sp>
        <p:nvSpPr>
          <p:cNvPr id="6" name="Tekstvak 5">
            <a:extLst>
              <a:ext uri="{FF2B5EF4-FFF2-40B4-BE49-F238E27FC236}">
                <a16:creationId xmlns:a16="http://schemas.microsoft.com/office/drawing/2014/main" id="{006DCB50-39F5-43EA-875A-2CF42EB4F1C6}"/>
              </a:ext>
            </a:extLst>
          </p:cNvPr>
          <p:cNvSpPr txBox="1"/>
          <p:nvPr/>
        </p:nvSpPr>
        <p:spPr>
          <a:xfrm>
            <a:off x="4830703" y="4292600"/>
            <a:ext cx="6096000" cy="861774"/>
          </a:xfrm>
          <a:prstGeom prst="rect">
            <a:avLst/>
          </a:prstGeom>
          <a:noFill/>
        </p:spPr>
        <p:txBody>
          <a:bodyPr wrap="square" rtlCol="0">
            <a:spAutoFit/>
          </a:bodyPr>
          <a:lstStyle/>
          <a:p>
            <a:r>
              <a:rPr lang="nl-NL" sz="5000" dirty="0" err="1"/>
              <a:t>Lessonup.app</a:t>
            </a:r>
            <a:r>
              <a:rPr lang="nl-NL" sz="5000" dirty="0"/>
              <a:t>/code</a:t>
            </a:r>
          </a:p>
        </p:txBody>
      </p:sp>
    </p:spTree>
    <p:extLst>
      <p:ext uri="{BB962C8B-B14F-4D97-AF65-F5344CB8AC3E}">
        <p14:creationId xmlns:p14="http://schemas.microsoft.com/office/powerpoint/2010/main" val="2935686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backup-eigendomein\rocasa\afbeeldingen\0439_hypowaardes.gif">
            <a:extLst>
              <a:ext uri="{FF2B5EF4-FFF2-40B4-BE49-F238E27FC236}">
                <a16:creationId xmlns:a16="http://schemas.microsoft.com/office/drawing/2014/main" id="{AB6AF1AD-B4ED-459F-91CE-946E4CAAF18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343400" y="386485"/>
            <a:ext cx="3505200" cy="6085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9558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1999" cy="6858000"/>
          </a:xfrm>
          <a:prstGeom prst="rect">
            <a:avLst/>
          </a:prstGeom>
          <a:gradFill>
            <a:gsLst>
              <a:gs pos="0">
                <a:schemeClr val="accent5">
                  <a:alpha val="75000"/>
                </a:schemeClr>
              </a:gs>
              <a:gs pos="100000">
                <a:schemeClr val="tx2">
                  <a:lumMod val="50000"/>
                  <a:lumOff val="50000"/>
                  <a:alpha val="48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456773"/>
            <a:ext cx="12191999" cy="6400800"/>
          </a:xfrm>
          <a:prstGeom prst="rect">
            <a:avLst/>
          </a:prstGeom>
          <a:gradFill>
            <a:gsLst>
              <a:gs pos="0">
                <a:schemeClr val="accent5">
                  <a:alpha val="37000"/>
                </a:schemeClr>
              </a:gs>
              <a:gs pos="92000">
                <a:schemeClr val="accent2">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96001" cy="6858000"/>
          </a:xfrm>
          <a:prstGeom prst="rect">
            <a:avLst/>
          </a:prstGeom>
          <a:gradFill>
            <a:gsLst>
              <a:gs pos="13000">
                <a:schemeClr val="accent2">
                  <a:alpha val="61000"/>
                </a:schemeClr>
              </a:gs>
              <a:gs pos="99000">
                <a:schemeClr val="accent4"/>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D79C57C-04C2-4AF7-9732-B09E6B6FC016}"/>
              </a:ext>
            </a:extLst>
          </p:cNvPr>
          <p:cNvSpPr>
            <a:spLocks noGrp="1"/>
          </p:cNvSpPr>
          <p:nvPr>
            <p:ph type="title"/>
          </p:nvPr>
        </p:nvSpPr>
        <p:spPr>
          <a:xfrm>
            <a:off x="782918" y="1028700"/>
            <a:ext cx="10614211" cy="1152712"/>
          </a:xfrm>
        </p:spPr>
        <p:txBody>
          <a:bodyPr vert="horz" lIns="0" tIns="0" rIns="0" bIns="0" rtlCol="0" anchor="b">
            <a:normAutofit/>
          </a:bodyPr>
          <a:lstStyle/>
          <a:p>
            <a:pPr algn="ctr"/>
            <a:r>
              <a:rPr lang="en-US" sz="4000" spc="750">
                <a:solidFill>
                  <a:schemeClr val="bg1"/>
                </a:solidFill>
              </a:rPr>
              <a:t>oefenvRAGEN</a:t>
            </a:r>
          </a:p>
        </p:txBody>
      </p:sp>
      <p:sp>
        <p:nvSpPr>
          <p:cNvPr id="83" name="Freeform: Shape 82">
            <a:extLst>
              <a:ext uri="{FF2B5EF4-FFF2-40B4-BE49-F238E27FC236}">
                <a16:creationId xmlns:a16="http://schemas.microsoft.com/office/drawing/2014/main" id="{32B3ACB3-D689-442E-8A40-8680B0FE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7000">
                <a:schemeClr val="accent4">
                  <a:lumMod val="60000"/>
                  <a:lumOff val="40000"/>
                  <a:alpha val="3000"/>
                </a:schemeClr>
              </a:gs>
              <a:gs pos="100000">
                <a:schemeClr val="bg1">
                  <a:alpha val="16000"/>
                </a:schemeClr>
              </a:gs>
            </a:gsLst>
            <a:lin ang="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Afbeeldingsresultaten voor Fun Quiz Time">
            <a:extLst>
              <a:ext uri="{FF2B5EF4-FFF2-40B4-BE49-F238E27FC236}">
                <a16:creationId xmlns:a16="http://schemas.microsoft.com/office/drawing/2014/main" id="{D652C097-4947-4A0D-9D39-FBDCB24075D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8209" r="1" b="9709"/>
          <a:stretch/>
        </p:blipFill>
        <p:spPr bwMode="auto">
          <a:xfrm>
            <a:off x="2343302" y="3351745"/>
            <a:ext cx="7519558" cy="3506255"/>
          </a:xfrm>
          <a:custGeom>
            <a:avLst/>
            <a:gdLst/>
            <a:ahLst/>
            <a:cxnLst/>
            <a:rect l="l" t="t" r="r" b="b"/>
            <a:pathLst>
              <a:path w="7519558" h="3506255">
                <a:moveTo>
                  <a:pt x="3759779" y="0"/>
                </a:moveTo>
                <a:cubicBezTo>
                  <a:pt x="5713450" y="0"/>
                  <a:pt x="7320331" y="1484777"/>
                  <a:pt x="7513560" y="3387468"/>
                </a:cubicBezTo>
                <a:lnTo>
                  <a:pt x="7519558" y="3506255"/>
                </a:lnTo>
                <a:lnTo>
                  <a:pt x="0" y="3506255"/>
                </a:lnTo>
                <a:lnTo>
                  <a:pt x="5998" y="3387468"/>
                </a:lnTo>
                <a:cubicBezTo>
                  <a:pt x="199227" y="1484777"/>
                  <a:pt x="1806109" y="0"/>
                  <a:pt x="3759779" y="0"/>
                </a:cubicBezTo>
                <a:close/>
              </a:path>
            </a:pathLst>
          </a:cu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36A6043E-9FA2-4305-8F4B-941975A288FC}"/>
              </a:ext>
            </a:extLst>
          </p:cNvPr>
          <p:cNvSpPr txBox="1"/>
          <p:nvPr/>
        </p:nvSpPr>
        <p:spPr>
          <a:xfrm>
            <a:off x="3535303" y="2261585"/>
            <a:ext cx="6096000" cy="861774"/>
          </a:xfrm>
          <a:prstGeom prst="rect">
            <a:avLst/>
          </a:prstGeom>
          <a:noFill/>
        </p:spPr>
        <p:txBody>
          <a:bodyPr wrap="square" rtlCol="0">
            <a:spAutoFit/>
          </a:bodyPr>
          <a:lstStyle/>
          <a:p>
            <a:r>
              <a:rPr lang="nl-NL" sz="5000" dirty="0" err="1"/>
              <a:t>Lessonup.app</a:t>
            </a:r>
            <a:r>
              <a:rPr lang="nl-NL" sz="5000" dirty="0"/>
              <a:t>/code</a:t>
            </a:r>
          </a:p>
        </p:txBody>
      </p:sp>
    </p:spTree>
    <p:extLst>
      <p:ext uri="{BB962C8B-B14F-4D97-AF65-F5344CB8AC3E}">
        <p14:creationId xmlns:p14="http://schemas.microsoft.com/office/powerpoint/2010/main" val="381288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C61389-17E6-4C5A-A00E-1DDC142448EC}"/>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06D3F3B9-9DC5-422C-B572-6BC82990FD91}"/>
              </a:ext>
            </a:extLst>
          </p:cNvPr>
          <p:cNvSpPr>
            <a:spLocks noGrp="1"/>
          </p:cNvSpPr>
          <p:nvPr>
            <p:ph idx="1"/>
          </p:nvPr>
        </p:nvSpPr>
        <p:spPr/>
        <p:txBody>
          <a:bodyPr>
            <a:normAutofit/>
          </a:bodyPr>
          <a:lstStyle/>
          <a:p>
            <a:pPr marL="0" indent="0">
              <a:buNone/>
            </a:pPr>
            <a:endParaRPr lang="nl-NL" sz="3600" dirty="0">
              <a:ea typeface="Calibri" panose="020F0502020204030204" pitchFamily="34" charset="0"/>
            </a:endParaRPr>
          </a:p>
          <a:p>
            <a:endParaRPr lang="nl-NL" sz="3600" dirty="0">
              <a:effectLst/>
              <a:ea typeface="Calibri" panose="020F0502020204030204" pitchFamily="34" charset="0"/>
            </a:endParaRPr>
          </a:p>
          <a:p>
            <a:endParaRPr lang="nl-NL" sz="3600" dirty="0">
              <a:ea typeface="Calibri" panose="020F0502020204030204" pitchFamily="34" charset="0"/>
            </a:endParaRPr>
          </a:p>
          <a:p>
            <a:r>
              <a:rPr lang="nl-NL" sz="3600" dirty="0">
                <a:effectLst/>
                <a:ea typeface="Calibri" panose="020F0502020204030204" pitchFamily="34" charset="0"/>
              </a:rPr>
              <a:t>Vragen kan ook via</a:t>
            </a:r>
            <a:r>
              <a:rPr lang="nl-NL" sz="3600" dirty="0">
                <a:ea typeface="Calibri" panose="020F0502020204030204" pitchFamily="34" charset="0"/>
              </a:rPr>
              <a:t> de mail bij je docent</a:t>
            </a:r>
            <a:endParaRPr lang="nl-NL" sz="3600" dirty="0">
              <a:effectLst/>
              <a:ea typeface="Calibri" panose="020F0502020204030204" pitchFamily="34" charset="0"/>
            </a:endParaRPr>
          </a:p>
        </p:txBody>
      </p:sp>
      <p:pic>
        <p:nvPicPr>
          <p:cNvPr id="1026" name="Picture 2" descr="Afbeeldingsresultaten voor Vragen Smiley">
            <a:extLst>
              <a:ext uri="{FF2B5EF4-FFF2-40B4-BE49-F238E27FC236}">
                <a16:creationId xmlns:a16="http://schemas.microsoft.com/office/drawing/2014/main" id="{6CA57AE7-06A0-4EAD-9057-D3EF0CB0D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1864302"/>
            <a:ext cx="2543175"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98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653A0-F9A9-48D1-85B6-AA7CCE8D5F63}"/>
              </a:ext>
            </a:extLst>
          </p:cNvPr>
          <p:cNvSpPr>
            <a:spLocks noGrp="1"/>
          </p:cNvSpPr>
          <p:nvPr>
            <p:ph type="title"/>
          </p:nvPr>
        </p:nvSpPr>
        <p:spPr/>
        <p:txBody>
          <a:bodyPr/>
          <a:lstStyle/>
          <a:p>
            <a:r>
              <a:rPr lang="nl-NL" dirty="0"/>
              <a:t>Deze les:</a:t>
            </a:r>
          </a:p>
        </p:txBody>
      </p:sp>
      <p:sp>
        <p:nvSpPr>
          <p:cNvPr id="3" name="Tijdelijke aanduiding voor inhoud 2">
            <a:extLst>
              <a:ext uri="{FF2B5EF4-FFF2-40B4-BE49-F238E27FC236}">
                <a16:creationId xmlns:a16="http://schemas.microsoft.com/office/drawing/2014/main" id="{C5E590BA-9E05-4EE9-967C-4031B2637354}"/>
              </a:ext>
            </a:extLst>
          </p:cNvPr>
          <p:cNvSpPr>
            <a:spLocks noGrp="1"/>
          </p:cNvSpPr>
          <p:nvPr>
            <p:ph idx="1"/>
          </p:nvPr>
        </p:nvSpPr>
        <p:spPr/>
        <p:txBody>
          <a:bodyPr>
            <a:normAutofit/>
          </a:bodyPr>
          <a:lstStyle/>
          <a:p>
            <a:r>
              <a:rPr lang="nl-NL" sz="2800" dirty="0"/>
              <a:t>Alles over glucose</a:t>
            </a:r>
          </a:p>
          <a:p>
            <a:r>
              <a:rPr lang="nl-NL" sz="2800" dirty="0"/>
              <a:t>Nog meer over glucose</a:t>
            </a:r>
          </a:p>
          <a:p>
            <a:r>
              <a:rPr lang="nl-NL" sz="2800" dirty="0"/>
              <a:t>Insuline</a:t>
            </a:r>
          </a:p>
          <a:p>
            <a:r>
              <a:rPr lang="nl-NL" sz="2800" dirty="0"/>
              <a:t>Het bloedsuikergehalte</a:t>
            </a:r>
          </a:p>
          <a:p>
            <a:r>
              <a:rPr lang="nl-NL" sz="2800" dirty="0"/>
              <a:t>Vragen?</a:t>
            </a:r>
          </a:p>
          <a:p>
            <a:endParaRPr lang="nl-NL" sz="2800" dirty="0"/>
          </a:p>
        </p:txBody>
      </p:sp>
    </p:spTree>
    <p:extLst>
      <p:ext uri="{BB962C8B-B14F-4D97-AF65-F5344CB8AC3E}">
        <p14:creationId xmlns:p14="http://schemas.microsoft.com/office/powerpoint/2010/main" val="234472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81D89A-FF24-4BF2-B0FA-53D7D6E7416B}"/>
              </a:ext>
            </a:extLst>
          </p:cNvPr>
          <p:cNvSpPr>
            <a:spLocks noGrp="1"/>
          </p:cNvSpPr>
          <p:nvPr>
            <p:ph type="title"/>
          </p:nvPr>
        </p:nvSpPr>
        <p:spPr/>
        <p:txBody>
          <a:bodyPr/>
          <a:lstStyle/>
          <a:p>
            <a:r>
              <a:rPr lang="nl-NL" dirty="0"/>
              <a:t>Koolhydraten</a:t>
            </a:r>
          </a:p>
        </p:txBody>
      </p:sp>
      <p:pic>
        <p:nvPicPr>
          <p:cNvPr id="1026" name="Picture 2">
            <a:extLst>
              <a:ext uri="{FF2B5EF4-FFF2-40B4-BE49-F238E27FC236}">
                <a16:creationId xmlns:a16="http://schemas.microsoft.com/office/drawing/2014/main" id="{F75ED055-6410-44FB-B0BA-71256CD644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2459620"/>
            <a:ext cx="10240963" cy="326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1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4E6B6D-A3EA-4ED0-B1C2-B76435F15E28}"/>
              </a:ext>
            </a:extLst>
          </p:cNvPr>
          <p:cNvSpPr>
            <a:spLocks noGrp="1"/>
          </p:cNvSpPr>
          <p:nvPr>
            <p:ph type="title"/>
          </p:nvPr>
        </p:nvSpPr>
        <p:spPr/>
        <p:txBody>
          <a:bodyPr/>
          <a:lstStyle/>
          <a:p>
            <a:r>
              <a:rPr lang="nl-NL" dirty="0"/>
              <a:t>Snel en langzaam</a:t>
            </a:r>
          </a:p>
        </p:txBody>
      </p:sp>
      <p:sp>
        <p:nvSpPr>
          <p:cNvPr id="3" name="Tijdelijke aanduiding voor inhoud 2">
            <a:extLst>
              <a:ext uri="{FF2B5EF4-FFF2-40B4-BE49-F238E27FC236}">
                <a16:creationId xmlns:a16="http://schemas.microsoft.com/office/drawing/2014/main" id="{910107FC-F863-4436-B123-82D65B35F8FA}"/>
              </a:ext>
            </a:extLst>
          </p:cNvPr>
          <p:cNvSpPr>
            <a:spLocks noGrp="1"/>
          </p:cNvSpPr>
          <p:nvPr>
            <p:ph idx="1"/>
          </p:nvPr>
        </p:nvSpPr>
        <p:spPr/>
        <p:txBody>
          <a:bodyPr>
            <a:normAutofit fontScale="92500" lnSpcReduction="10000"/>
          </a:bodyPr>
          <a:lstStyle/>
          <a:p>
            <a:r>
              <a:rPr lang="nl-NL" sz="3600" dirty="0"/>
              <a:t>Je hebt snelle suikers en</a:t>
            </a:r>
          </a:p>
          <a:p>
            <a:r>
              <a:rPr lang="nl-NL" sz="3600" dirty="0"/>
              <a:t>Langzame suikers</a:t>
            </a:r>
          </a:p>
          <a:p>
            <a:endParaRPr lang="nl-NL" sz="3600" dirty="0"/>
          </a:p>
          <a:p>
            <a:endParaRPr lang="nl-NL" sz="3600" dirty="0"/>
          </a:p>
          <a:p>
            <a:pPr marL="0" indent="0">
              <a:buNone/>
            </a:pPr>
            <a:r>
              <a:rPr lang="nl-NL" sz="3600" dirty="0"/>
              <a:t>Snel: kant en klaar voor gebruik. Geen vertering nodig</a:t>
            </a:r>
          </a:p>
          <a:p>
            <a:pPr marL="0" indent="0">
              <a:buNone/>
            </a:pPr>
            <a:r>
              <a:rPr lang="nl-NL" sz="3600" dirty="0"/>
              <a:t>Langzaam: Worden geleidelijk afgebroken tot glucose</a:t>
            </a:r>
          </a:p>
        </p:txBody>
      </p:sp>
    </p:spTree>
    <p:extLst>
      <p:ext uri="{BB962C8B-B14F-4D97-AF65-F5344CB8AC3E}">
        <p14:creationId xmlns:p14="http://schemas.microsoft.com/office/powerpoint/2010/main" val="338577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A8451-8885-446F-AB1D-85D9B579573E}"/>
              </a:ext>
            </a:extLst>
          </p:cNvPr>
          <p:cNvSpPr>
            <a:spLocks noGrp="1"/>
          </p:cNvSpPr>
          <p:nvPr>
            <p:ph type="title"/>
          </p:nvPr>
        </p:nvSpPr>
        <p:spPr/>
        <p:txBody>
          <a:bodyPr/>
          <a:lstStyle/>
          <a:p>
            <a:r>
              <a:rPr lang="nl-NL" dirty="0">
                <a:solidFill>
                  <a:srgbClr val="FF0000"/>
                </a:solidFill>
              </a:rPr>
              <a:t>Welke weg legt glucose af?</a:t>
            </a:r>
            <a:br>
              <a:rPr lang="nl-NL" dirty="0"/>
            </a:br>
            <a:endParaRPr lang="nl-NL" dirty="0"/>
          </a:p>
        </p:txBody>
      </p:sp>
      <p:sp>
        <p:nvSpPr>
          <p:cNvPr id="3" name="Tijdelijke aanduiding voor inhoud 2">
            <a:extLst>
              <a:ext uri="{FF2B5EF4-FFF2-40B4-BE49-F238E27FC236}">
                <a16:creationId xmlns:a16="http://schemas.microsoft.com/office/drawing/2014/main" id="{04CB7D0D-8186-456A-84CD-D2A9DA6E010D}"/>
              </a:ext>
            </a:extLst>
          </p:cNvPr>
          <p:cNvSpPr>
            <a:spLocks noGrp="1"/>
          </p:cNvSpPr>
          <p:nvPr>
            <p:ph idx="1"/>
          </p:nvPr>
        </p:nvSpPr>
        <p:spPr/>
        <p:txBody>
          <a:bodyPr/>
          <a:lstStyle/>
          <a:p>
            <a:pPr marL="0" indent="0">
              <a:buNone/>
            </a:pPr>
            <a:endParaRPr lang="nl-NL" dirty="0"/>
          </a:p>
          <a:p>
            <a:pPr marL="0" indent="0">
              <a:buNone/>
            </a:pPr>
            <a:r>
              <a:rPr lang="nl-NL" dirty="0"/>
              <a:t>Voeding &gt; dunne darm &gt; bloed &gt; en dan?</a:t>
            </a:r>
          </a:p>
          <a:p>
            <a:pPr marL="0" indent="0">
              <a:buNone/>
            </a:pPr>
            <a:endParaRPr lang="nl-NL" dirty="0"/>
          </a:p>
          <a:p>
            <a:pPr marL="514350" indent="-514350">
              <a:buAutoNum type="arabicPeriod"/>
            </a:pPr>
            <a:r>
              <a:rPr lang="nl-NL" dirty="0"/>
              <a:t>Als brandstof naar de cel</a:t>
            </a:r>
          </a:p>
          <a:p>
            <a:pPr marL="514350" indent="-514350">
              <a:buAutoNum type="arabicPeriod"/>
            </a:pPr>
            <a:r>
              <a:rPr lang="nl-NL" dirty="0"/>
              <a:t>Omgezet in lever als voorraad (glycogeen)</a:t>
            </a:r>
          </a:p>
          <a:p>
            <a:pPr marL="514350" indent="-514350">
              <a:buAutoNum type="arabicPeriod"/>
            </a:pPr>
            <a:r>
              <a:rPr lang="nl-NL" dirty="0"/>
              <a:t>Uitscheiding in urine? NEE! </a:t>
            </a:r>
          </a:p>
        </p:txBody>
      </p:sp>
    </p:spTree>
    <p:extLst>
      <p:ext uri="{BB962C8B-B14F-4D97-AF65-F5344CB8AC3E}">
        <p14:creationId xmlns:p14="http://schemas.microsoft.com/office/powerpoint/2010/main" val="1751954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D5662D-963D-4E08-84C2-1A939BEA2760}"/>
              </a:ext>
            </a:extLst>
          </p:cNvPr>
          <p:cNvSpPr>
            <a:spLocks noGrp="1"/>
          </p:cNvSpPr>
          <p:nvPr>
            <p:ph type="title"/>
          </p:nvPr>
        </p:nvSpPr>
        <p:spPr/>
        <p:txBody>
          <a:bodyPr/>
          <a:lstStyle/>
          <a:p>
            <a:r>
              <a:rPr lang="nl-NL" dirty="0">
                <a:solidFill>
                  <a:srgbClr val="FF0000"/>
                </a:solidFill>
              </a:rPr>
              <a:t>Amylase</a:t>
            </a:r>
          </a:p>
        </p:txBody>
      </p:sp>
      <p:sp>
        <p:nvSpPr>
          <p:cNvPr id="3" name="Tijdelijke aanduiding voor inhoud 2">
            <a:extLst>
              <a:ext uri="{FF2B5EF4-FFF2-40B4-BE49-F238E27FC236}">
                <a16:creationId xmlns:a16="http://schemas.microsoft.com/office/drawing/2014/main" id="{C2DCE235-CD74-4837-908A-1CD72AF6649C}"/>
              </a:ext>
            </a:extLst>
          </p:cNvPr>
          <p:cNvSpPr>
            <a:spLocks noGrp="1"/>
          </p:cNvSpPr>
          <p:nvPr>
            <p:ph idx="1"/>
          </p:nvPr>
        </p:nvSpPr>
        <p:spPr/>
        <p:txBody>
          <a:bodyPr/>
          <a:lstStyle/>
          <a:p>
            <a:pPr marL="0" indent="0">
              <a:buNone/>
            </a:pPr>
            <a:r>
              <a:rPr lang="nl-NL" dirty="0"/>
              <a:t>Breekt koolhydraten af tot ‘enkelvoudige’ suikers </a:t>
            </a:r>
          </a:p>
          <a:p>
            <a:pPr marL="0" indent="0">
              <a:buNone/>
            </a:pPr>
            <a:endParaRPr lang="nl-NL" dirty="0"/>
          </a:p>
          <a:p>
            <a:pPr marL="0" indent="0">
              <a:buNone/>
            </a:pPr>
            <a:r>
              <a:rPr lang="nl-NL" dirty="0"/>
              <a:t>Zit in speeksel en in alvleesklier-sap</a:t>
            </a:r>
          </a:p>
          <a:p>
            <a:pPr marL="0" indent="0">
              <a:buNone/>
            </a:pPr>
            <a:endParaRPr lang="nl-NL" dirty="0"/>
          </a:p>
          <a:p>
            <a:pPr marL="0" indent="0">
              <a:buNone/>
            </a:pPr>
            <a:r>
              <a:rPr lang="nl-NL" dirty="0"/>
              <a:t>Als koolhydraten zijn afgebroken tot </a:t>
            </a:r>
            <a:r>
              <a:rPr lang="nl-NL" u="sng" dirty="0"/>
              <a:t>enkelvoudige</a:t>
            </a:r>
            <a:r>
              <a:rPr lang="nl-NL" dirty="0"/>
              <a:t> suiker, kunnen ze via de darm opgenomen in de bloedvaten.</a:t>
            </a:r>
          </a:p>
          <a:p>
            <a:pPr marL="0" indent="0">
              <a:buNone/>
            </a:pPr>
            <a:endParaRPr lang="nl-NL" dirty="0"/>
          </a:p>
          <a:p>
            <a:pPr marL="0" indent="0">
              <a:buNone/>
            </a:pPr>
            <a:r>
              <a:rPr lang="nl-NL" dirty="0"/>
              <a:t>Deze opname gebeurt in de </a:t>
            </a:r>
            <a:r>
              <a:rPr lang="nl-NL" u="sng" dirty="0"/>
              <a:t>dunne darm &gt; via darmslijmvlies in het bloed &gt; stijging bloedglucose </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209913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9348C-01F4-4DAA-8091-94662D4D7EDD}"/>
              </a:ext>
            </a:extLst>
          </p:cNvPr>
          <p:cNvSpPr>
            <a:spLocks noGrp="1"/>
          </p:cNvSpPr>
          <p:nvPr>
            <p:ph type="title"/>
          </p:nvPr>
        </p:nvSpPr>
        <p:spPr/>
        <p:txBody>
          <a:bodyPr/>
          <a:lstStyle/>
          <a:p>
            <a:r>
              <a:rPr lang="nl-NL" dirty="0"/>
              <a:t>Na een maaltijd</a:t>
            </a:r>
          </a:p>
        </p:txBody>
      </p:sp>
      <p:sp>
        <p:nvSpPr>
          <p:cNvPr id="3" name="Tijdelijke aanduiding voor inhoud 2">
            <a:extLst>
              <a:ext uri="{FF2B5EF4-FFF2-40B4-BE49-F238E27FC236}">
                <a16:creationId xmlns:a16="http://schemas.microsoft.com/office/drawing/2014/main" id="{49D2C144-B879-4525-BBA5-6158BD3B4F1E}"/>
              </a:ext>
            </a:extLst>
          </p:cNvPr>
          <p:cNvSpPr>
            <a:spLocks noGrp="1"/>
          </p:cNvSpPr>
          <p:nvPr>
            <p:ph idx="1"/>
          </p:nvPr>
        </p:nvSpPr>
        <p:spPr>
          <a:xfrm>
            <a:off x="1206500" y="2108741"/>
            <a:ext cx="10240903" cy="3956179"/>
          </a:xfrm>
        </p:spPr>
        <p:txBody>
          <a:bodyPr>
            <a:normAutofit/>
          </a:bodyPr>
          <a:lstStyle/>
          <a:p>
            <a:r>
              <a:rPr lang="nl-NL" sz="2800" dirty="0"/>
              <a:t>Stijgt het glucosegehalte in het bloed</a:t>
            </a:r>
          </a:p>
          <a:p>
            <a:r>
              <a:rPr lang="nl-NL" sz="2800" dirty="0"/>
              <a:t>De eilandjes van </a:t>
            </a:r>
            <a:r>
              <a:rPr lang="nl-NL" sz="2800" dirty="0" err="1"/>
              <a:t>Langerhans</a:t>
            </a:r>
            <a:r>
              <a:rPr lang="nl-NL" sz="2800" dirty="0"/>
              <a:t> nemen dit waar en er komt </a:t>
            </a:r>
            <a:r>
              <a:rPr lang="nl-NL" sz="2800" b="1" dirty="0"/>
              <a:t>insuline vrij</a:t>
            </a:r>
          </a:p>
          <a:p>
            <a:r>
              <a:rPr lang="nl-NL" sz="2800" dirty="0"/>
              <a:t>Ondertussen maken de eilandjes nieuwe insuline aan (voor de volgende keer)</a:t>
            </a:r>
          </a:p>
          <a:p>
            <a:endParaRPr lang="nl-NL" sz="2800" dirty="0"/>
          </a:p>
          <a:p>
            <a:endParaRPr lang="nl-NL" sz="2800" dirty="0"/>
          </a:p>
        </p:txBody>
      </p:sp>
    </p:spTree>
    <p:extLst>
      <p:ext uri="{BB962C8B-B14F-4D97-AF65-F5344CB8AC3E}">
        <p14:creationId xmlns:p14="http://schemas.microsoft.com/office/powerpoint/2010/main" val="394442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lvleesklier / Pancreas - KankerOperatie">
            <a:extLst>
              <a:ext uri="{FF2B5EF4-FFF2-40B4-BE49-F238E27FC236}">
                <a16:creationId xmlns:a16="http://schemas.microsoft.com/office/drawing/2014/main" id="{FF50E187-B5D2-41C4-9DDB-57D6F6F67C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1" y="-812800"/>
            <a:ext cx="8497888" cy="793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41173"/>
      </p:ext>
    </p:extLst>
  </p:cSld>
  <p:clrMapOvr>
    <a:masterClrMapping/>
  </p:clrMapOvr>
</p:sld>
</file>

<file path=ppt/theme/theme1.xml><?xml version="1.0" encoding="utf-8"?>
<a:theme xmlns:a="http://schemas.openxmlformats.org/drawingml/2006/main" name="GradientRiseVTI">
  <a:themeElements>
    <a:clrScheme name="AnalogousFromDarkSeedLeftStep">
      <a:dk1>
        <a:srgbClr val="000000"/>
      </a:dk1>
      <a:lt1>
        <a:srgbClr val="FFFFFF"/>
      </a:lt1>
      <a:dk2>
        <a:srgbClr val="412B24"/>
      </a:dk2>
      <a:lt2>
        <a:srgbClr val="E8E2E8"/>
      </a:lt2>
      <a:accent1>
        <a:srgbClr val="47B54D"/>
      </a:accent1>
      <a:accent2>
        <a:srgbClr val="66B13B"/>
      </a:accent2>
      <a:accent3>
        <a:srgbClr val="93AA43"/>
      </a:accent3>
      <a:accent4>
        <a:srgbClr val="B19A3B"/>
      </a:accent4>
      <a:accent5>
        <a:srgbClr val="C37A4D"/>
      </a:accent5>
      <a:accent6>
        <a:srgbClr val="B13B3E"/>
      </a:accent6>
      <a:hlink>
        <a:srgbClr val="A97638"/>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18FF647484934F965926D0F606CBA4" ma:contentTypeVersion="9" ma:contentTypeDescription="Een nieuw document maken." ma:contentTypeScope="" ma:versionID="019e598afe9c9a2a39d33f10dc4d3995">
  <xsd:schema xmlns:xsd="http://www.w3.org/2001/XMLSchema" xmlns:xs="http://www.w3.org/2001/XMLSchema" xmlns:p="http://schemas.microsoft.com/office/2006/metadata/properties" xmlns:ns2="282ae15e-727f-4d6e-9ab3-491c806e6c73" xmlns:ns3="8680ff0e-819c-480e-b3e1-124524e48f73" targetNamespace="http://schemas.microsoft.com/office/2006/metadata/properties" ma:root="true" ma:fieldsID="885cdb3b8af93dd3ebdb234ea2c0660c" ns2:_="" ns3:_="">
    <xsd:import namespace="282ae15e-727f-4d6e-9ab3-491c806e6c73"/>
    <xsd:import namespace="8680ff0e-819c-480e-b3e1-124524e48f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2ae15e-727f-4d6e-9ab3-491c806e6c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680ff0e-819c-480e-b3e1-124524e48f7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20649B-F5E4-4A22-BC28-E35C8543B98C}">
  <ds:schemaRefs>
    <ds:schemaRef ds:uri="http://schemas.microsoft.com/sharepoint/v3/contenttype/forms"/>
  </ds:schemaRefs>
</ds:datastoreItem>
</file>

<file path=customXml/itemProps2.xml><?xml version="1.0" encoding="utf-8"?>
<ds:datastoreItem xmlns:ds="http://schemas.openxmlformats.org/officeDocument/2006/customXml" ds:itemID="{A5A7B23A-F096-4F99-8DE1-86A682BD9D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2ae15e-727f-4d6e-9ab3-491c806e6c73"/>
    <ds:schemaRef ds:uri="8680ff0e-819c-480e-b3e1-124524e48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D189EE-AE59-45C1-8A87-C3C7EB05AF0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241</TotalTime>
  <Words>1027</Words>
  <Application>Microsoft Office PowerPoint</Application>
  <PresentationFormat>Breedbeeld</PresentationFormat>
  <Paragraphs>131</Paragraphs>
  <Slides>22</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Gill Sans Nova</vt:lpstr>
      <vt:lpstr>GradientRiseVTI</vt:lpstr>
      <vt:lpstr>Regeling van de bloedglucose</vt:lpstr>
      <vt:lpstr> </vt:lpstr>
      <vt:lpstr>Deze les:</vt:lpstr>
      <vt:lpstr>Koolhydraten</vt:lpstr>
      <vt:lpstr>Snel en langzaam</vt:lpstr>
      <vt:lpstr>Welke weg legt glucose af? </vt:lpstr>
      <vt:lpstr>Amylase</vt:lpstr>
      <vt:lpstr>Na een maaltijd</vt:lpstr>
      <vt:lpstr>PowerPoint-presentatie</vt:lpstr>
      <vt:lpstr>PowerPoint-presentatie</vt:lpstr>
      <vt:lpstr>PowerPoint-presentatie</vt:lpstr>
      <vt:lpstr>Overgebleven glucose</vt:lpstr>
      <vt:lpstr>Wat doet insuline? </vt:lpstr>
      <vt:lpstr>Glucagon</vt:lpstr>
      <vt:lpstr>Verhogen glucose</vt:lpstr>
      <vt:lpstr>Wat als glucose de cel niet in kan?</vt:lpstr>
      <vt:lpstr>Ketonen</vt:lpstr>
      <vt:lpstr>Hyperglykemie</vt:lpstr>
      <vt:lpstr>Hypoglykemie</vt:lpstr>
      <vt:lpstr>PowerPoint-presentatie</vt:lpstr>
      <vt:lpstr>oefenvRAGEN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Regeling van het glucosegehalte</dc:title>
  <dc:creator>Petra van Middendorp</dc:creator>
  <cp:lastModifiedBy>Nicole Hazendonk</cp:lastModifiedBy>
  <cp:revision>15</cp:revision>
  <dcterms:created xsi:type="dcterms:W3CDTF">2020-10-12T14:42:53Z</dcterms:created>
  <dcterms:modified xsi:type="dcterms:W3CDTF">2023-05-22T14:09:59Z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0x0101003818FF647484934F965926D0F606CBA4</vt:lpwstr>
  </property>
</Properties>
</file>